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84" r:id="rId2"/>
    <p:sldId id="286" r:id="rId3"/>
    <p:sldId id="285" r:id="rId4"/>
    <p:sldId id="258" r:id="rId5"/>
    <p:sldId id="287" r:id="rId6"/>
    <p:sldId id="288" r:id="rId7"/>
    <p:sldId id="293" r:id="rId8"/>
    <p:sldId id="289" r:id="rId9"/>
    <p:sldId id="291" r:id="rId10"/>
    <p:sldId id="294" r:id="rId11"/>
    <p:sldId id="290" r:id="rId12"/>
    <p:sldId id="292" r:id="rId13"/>
    <p:sldId id="295" r:id="rId14"/>
    <p:sldId id="296" r:id="rId15"/>
    <p:sldId id="297" r:id="rId16"/>
    <p:sldId id="301" r:id="rId17"/>
    <p:sldId id="302" r:id="rId18"/>
    <p:sldId id="303" r:id="rId19"/>
    <p:sldId id="298" r:id="rId20"/>
    <p:sldId id="299" r:id="rId21"/>
    <p:sldId id="300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6" r:id="rId32"/>
    <p:sldId id="313" r:id="rId33"/>
    <p:sldId id="317" r:id="rId34"/>
    <p:sldId id="318" r:id="rId35"/>
    <p:sldId id="319" r:id="rId36"/>
    <p:sldId id="320" r:id="rId37"/>
    <p:sldId id="314" r:id="rId38"/>
    <p:sldId id="321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Раздел по умолчанию" id="{80C793AC-AB27-4195-9699-EBE7700BAFF7}">
          <p14:sldIdLst>
            <p14:sldId id="257"/>
            <p14:sldId id="273"/>
            <p14:sldId id="258"/>
            <p14:sldId id="259"/>
            <p14:sldId id="260"/>
            <p14:sldId id="276"/>
            <p14:sldId id="277"/>
            <p14:sldId id="278"/>
            <p14:sldId id="279"/>
            <p14:sldId id="280"/>
            <p14:sldId id="281"/>
            <p14:sldId id="268"/>
            <p14:sldId id="28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атолий Раевский" initials="АР" lastIdx="1" clrIdx="0">
    <p:extLst>
      <p:ext uri="{19B8F6BF-5375-455C-9EA6-DF929625EA0E}">
        <p15:presenceInfo xmlns:p15="http://schemas.microsoft.com/office/powerpoint/2012/main" xmlns="" userId="fd7f571e939840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B6A8"/>
    <a:srgbClr val="8A3F0C"/>
    <a:srgbClr val="F4B184"/>
    <a:srgbClr val="CCE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-163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898D0-665A-4192-ABEF-84B8FA411420}" type="datetimeFigureOut">
              <a:rPr lang="ru-RU" smtClean="0"/>
              <a:pPr/>
              <a:t>12.09.2024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979CD4-38B9-4E85-81B6-355822CBD8D1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A538-B8C4-4469-815E-BF03456D26A2}" type="datetimeFigureOut">
              <a:rPr lang="ru-RU" smtClean="0"/>
              <a:pPr/>
              <a:t>12.09.2024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0FE0-32D8-4E83-88DC-A7F87D7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98468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A538-B8C4-4469-815E-BF03456D26A2}" type="datetimeFigureOut">
              <a:rPr lang="ru-RU" smtClean="0"/>
              <a:pPr/>
              <a:t>12.09.2024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0FE0-32D8-4E83-88DC-A7F87D7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28679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A538-B8C4-4469-815E-BF03456D26A2}" type="datetimeFigureOut">
              <a:rPr lang="ru-RU" smtClean="0"/>
              <a:pPr/>
              <a:t>12.09.2024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0FE0-32D8-4E83-88DC-A7F87D7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322344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лашка для спикера и год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70267" y="0"/>
            <a:ext cx="56197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18" name="Google Shape;18;p13"/>
          <p:cNvSpPr/>
          <p:nvPr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" name="Google Shape;19;p13"/>
          <p:cNvSpPr txBox="1">
            <a:spLocks noGrp="1"/>
          </p:cNvSpPr>
          <p:nvPr>
            <p:ph type="ctrTitle"/>
          </p:nvPr>
        </p:nvSpPr>
        <p:spPr>
          <a:xfrm>
            <a:off x="650277" y="2408235"/>
            <a:ext cx="544096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ubTitle" idx="1"/>
          </p:nvPr>
        </p:nvSpPr>
        <p:spPr>
          <a:xfrm>
            <a:off x="650277" y="5165335"/>
            <a:ext cx="5841011" cy="76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13"/>
          <p:cNvSpPr/>
          <p:nvPr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777" y="709806"/>
            <a:ext cx="1821799" cy="4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176" y="709807"/>
            <a:ext cx="1778825" cy="44470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 txBox="1">
            <a:spLocks noGrp="1"/>
          </p:cNvSpPr>
          <p:nvPr>
            <p:ph type="body" idx="2"/>
          </p:nvPr>
        </p:nvSpPr>
        <p:spPr>
          <a:xfrm>
            <a:off x="892556" y="6069541"/>
            <a:ext cx="3927093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3"/>
          </p:nvPr>
        </p:nvSpPr>
        <p:spPr>
          <a:xfrm>
            <a:off x="5732317" y="6069541"/>
            <a:ext cx="758972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6" name="Google Shape;26;p13"/>
          <p:cNvPicPr preferRelativeResize="0">
            <a:picLocks noGrp="1"/>
          </p:cNvPicPr>
          <p:nvPr>
            <p:ph type="pic" idx="4"/>
          </p:nvPr>
        </p:nvPicPr>
        <p:blipFill/>
        <p:spPr>
          <a:xfrm>
            <a:off x="741218" y="6137009"/>
            <a:ext cx="157163" cy="15716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27" name="Google Shape;27;p13"/>
          <p:cNvPicPr preferRelativeResize="0">
            <a:picLocks noGrp="1"/>
          </p:cNvPicPr>
          <p:nvPr>
            <p:ph type="pic" idx="5"/>
          </p:nvPr>
        </p:nvPicPr>
        <p:blipFill/>
        <p:spPr>
          <a:xfrm>
            <a:off x="5577535" y="6137009"/>
            <a:ext cx="157163" cy="15716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лючительный_Первый вариант">
  <p:cSld name="Заключительный_Первый вариант">
    <p:bg>
      <p:bgPr>
        <a:solidFill>
          <a:schemeClr val="dk2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1" name="Google Shape;291;p25"/>
          <p:cNvSpPr/>
          <p:nvPr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2" name="Google Shape;292;p25"/>
          <p:cNvSpPr/>
          <p:nvPr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93" name="Google Shape;29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294" name="Google Shape;294;p25"/>
          <p:cNvSpPr/>
          <p:nvPr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95" name="Google Shape;29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47" y="626461"/>
            <a:ext cx="1821799" cy="44589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5"/>
          <p:cNvSpPr txBox="1"/>
          <p:nvPr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Спасибо за внимание!</a:t>
            </a:r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body" idx="1"/>
          </p:nvPr>
        </p:nvSpPr>
        <p:spPr>
          <a:xfrm>
            <a:off x="6669949" y="3983374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98" name="Google Shape;298;p2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485802" y="4019886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299" name="Google Shape;299;p25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6479482" y="4441114"/>
            <a:ext cx="157163" cy="1571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300" name="Google Shape;300;p25"/>
          <p:cNvSpPr txBox="1">
            <a:spLocks noGrp="1"/>
          </p:cNvSpPr>
          <p:nvPr>
            <p:ph type="body" idx="4"/>
          </p:nvPr>
        </p:nvSpPr>
        <p:spPr>
          <a:xfrm>
            <a:off x="6669949" y="4404602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1" name="Google Shape;301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33161" y="4762244"/>
            <a:ext cx="2625090" cy="153075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5"/>
          <p:cNvSpPr/>
          <p:nvPr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03" name="Google Shape;303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32571" y="4813957"/>
            <a:ext cx="2424970" cy="141758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5"/>
          <p:cNvSpPr txBox="1"/>
          <p:nvPr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Контакты</a:t>
            </a:r>
            <a:endParaRPr/>
          </a:p>
        </p:txBody>
      </p:sp>
      <p:sp>
        <p:nvSpPr>
          <p:cNvPr id="305" name="Google Shape;305;p25"/>
          <p:cNvSpPr txBox="1"/>
          <p:nvPr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232F44"/>
                </a:solidFill>
                <a:latin typeface="Montserrat"/>
                <a:ea typeface="Montserrat"/>
                <a:cs typeface="Montserrat"/>
                <a:sym typeface="Montserrat"/>
              </a:rPr>
              <a:t>Сайт 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A538-B8C4-4469-815E-BF03456D26A2}" type="datetimeFigureOut">
              <a:rPr lang="ru-RU" smtClean="0"/>
              <a:pPr/>
              <a:t>12.09.2024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0FE0-32D8-4E83-88DC-A7F87D7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189021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A538-B8C4-4469-815E-BF03456D26A2}" type="datetimeFigureOut">
              <a:rPr lang="ru-RU" smtClean="0"/>
              <a:pPr/>
              <a:t>12.09.2024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0FE0-32D8-4E83-88DC-A7F87D7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6967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A538-B8C4-4469-815E-BF03456D26A2}" type="datetimeFigureOut">
              <a:rPr lang="ru-RU" smtClean="0"/>
              <a:pPr/>
              <a:t>12.09.2024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0FE0-32D8-4E83-88DC-A7F87D7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72349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A538-B8C4-4469-815E-BF03456D26A2}" type="datetimeFigureOut">
              <a:rPr lang="ru-RU" smtClean="0"/>
              <a:pPr/>
              <a:t>12.09.2024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0FE0-32D8-4E83-88DC-A7F87D7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0360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A538-B8C4-4469-815E-BF03456D26A2}" type="datetimeFigureOut">
              <a:rPr lang="ru-RU" smtClean="0"/>
              <a:pPr/>
              <a:t>12.09.2024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0FE0-32D8-4E83-88DC-A7F87D7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0380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A538-B8C4-4469-815E-BF03456D26A2}" type="datetimeFigureOut">
              <a:rPr lang="ru-RU" smtClean="0"/>
              <a:pPr/>
              <a:t>12.09.2024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0FE0-32D8-4E83-88DC-A7F87D7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39145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A538-B8C4-4469-815E-BF03456D26A2}" type="datetimeFigureOut">
              <a:rPr lang="ru-RU" smtClean="0"/>
              <a:pPr/>
              <a:t>12.09.2024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0FE0-32D8-4E83-88DC-A7F87D7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568373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A538-B8C4-4469-815E-BF03456D26A2}" type="datetimeFigureOut">
              <a:rPr lang="ru-RU" smtClean="0"/>
              <a:pPr/>
              <a:t>12.09.2024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0FE0-32D8-4E83-88DC-A7F87D7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953466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CA538-B8C4-4469-815E-BF03456D26A2}" type="datetimeFigureOut">
              <a:rPr lang="ru-RU" smtClean="0"/>
              <a:pPr/>
              <a:t>12.09.2024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00FE0-32D8-4E83-88DC-A7F87D7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25069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"/>
          <p:cNvSpPr txBox="1">
            <a:spLocks noGrp="1"/>
          </p:cNvSpPr>
          <p:nvPr>
            <p:ph type="ctrTitle"/>
          </p:nvPr>
        </p:nvSpPr>
        <p:spPr>
          <a:xfrm>
            <a:off x="429658" y="2408235"/>
            <a:ext cx="598215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ctr"/>
            <a:r>
              <a:rPr lang="ru-RU" sz="2400" b="0" dirty="0" smtClean="0"/>
              <a:t>«</a:t>
            </a:r>
            <a:r>
              <a:rPr lang="ru-RU" sz="3200" dirty="0" smtClean="0">
                <a:solidFill>
                  <a:schemeClr val="bg1"/>
                </a:solidFill>
              </a:rPr>
              <a:t>Разработка системы распознавания русскоязычного текста, сгенерированного LLM</a:t>
            </a:r>
            <a:r>
              <a:rPr lang="ru-RU" sz="2400" b="0" dirty="0" smtClean="0"/>
              <a:t>»</a:t>
            </a:r>
            <a:endParaRPr sz="2400" dirty="0"/>
          </a:p>
        </p:txBody>
      </p:sp>
      <p:sp>
        <p:nvSpPr>
          <p:cNvPr id="336" name="Google Shape;336;p1"/>
          <p:cNvSpPr txBox="1">
            <a:spLocks noGrp="1"/>
          </p:cNvSpPr>
          <p:nvPr>
            <p:ph type="subTitle" idx="1"/>
          </p:nvPr>
        </p:nvSpPr>
        <p:spPr>
          <a:xfrm>
            <a:off x="650277" y="5165335"/>
            <a:ext cx="5841011" cy="76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ru-RU" sz="1500"/>
              <a:t>Презентация к итоговой аттестационной работе.</a:t>
            </a:r>
            <a:endParaRPr/>
          </a:p>
        </p:txBody>
      </p:sp>
      <p:sp>
        <p:nvSpPr>
          <p:cNvPr id="337" name="Google Shape;337;p1"/>
          <p:cNvSpPr txBox="1">
            <a:spLocks noGrp="1"/>
          </p:cNvSpPr>
          <p:nvPr>
            <p:ph type="body" idx="2"/>
          </p:nvPr>
        </p:nvSpPr>
        <p:spPr>
          <a:xfrm>
            <a:off x="892556" y="6069541"/>
            <a:ext cx="3927093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</a:pPr>
            <a:r>
              <a:rPr lang="ru-RU"/>
              <a:t>ФИО</a:t>
            </a:r>
            <a:endParaRPr/>
          </a:p>
        </p:txBody>
      </p:sp>
      <p:sp>
        <p:nvSpPr>
          <p:cNvPr id="338" name="Google Shape;338;p1"/>
          <p:cNvSpPr txBox="1">
            <a:spLocks noGrp="1"/>
          </p:cNvSpPr>
          <p:nvPr>
            <p:ph type="body" idx="3"/>
          </p:nvPr>
        </p:nvSpPr>
        <p:spPr>
          <a:xfrm>
            <a:off x="5732317" y="6069541"/>
            <a:ext cx="758972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</a:pPr>
            <a:r>
              <a:rPr lang="ru-RU"/>
              <a:t>2024 год</a:t>
            </a:r>
            <a:endParaRPr/>
          </a:p>
        </p:txBody>
      </p:sp>
      <p:pic>
        <p:nvPicPr>
          <p:cNvPr id="339" name="Google Shape;339;p1"/>
          <p:cNvPicPr preferRelativeResize="0">
            <a:picLocks noGrp="1"/>
          </p:cNvPicPr>
          <p:nvPr>
            <p:ph type="pic" idx="4"/>
          </p:nvPr>
        </p:nvPicPr>
        <p:blipFill/>
        <p:spPr>
          <a:xfrm>
            <a:off x="741218" y="6137009"/>
            <a:ext cx="157163" cy="1571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340" name="Google Shape;340;p1"/>
          <p:cNvPicPr preferRelativeResize="0">
            <a:picLocks noGrp="1"/>
          </p:cNvPicPr>
          <p:nvPr>
            <p:ph type="pic" idx="5"/>
          </p:nvPr>
        </p:nvPicPr>
        <p:blipFill/>
        <p:spPr>
          <a:xfrm>
            <a:off x="5577535" y="6137009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05276" y="764518"/>
            <a:ext cx="8229481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6266" y="1484785"/>
            <a:ext cx="10675344" cy="5236690"/>
          </a:xfrm>
        </p:spPr>
        <p:txBody>
          <a:bodyPr>
            <a:normAutofit/>
          </a:bodyPr>
          <a:lstStyle/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Логистическая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регрессия на признаках "Мешок слов" позволила провести классификацию примерно с 80% точностью.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То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есть понятно, что выборки текстов за 2019г. и 2024 г. отличаются друг от друга составом слов. Но имеет ли это какое либо отношение к использованию больших языковых моделей не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ясно.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Возможно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различие обусловлено другими причинами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Можно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лишь утверждать, что студенческие работы за 2019 г. отличаются от работ за 2024г. составом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слов, использованных студентами для написания своих работ.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endParaRPr lang="ru-RU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9175" y="180624"/>
            <a:ext cx="8229481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TF-IDF </a:t>
            </a:r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представление текста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5254" y="870333"/>
            <a:ext cx="11821098" cy="5851142"/>
          </a:xfrm>
        </p:spPr>
        <p:txBody>
          <a:bodyPr>
            <a:normAutofit fontScale="70000" lnSpcReduction="20000"/>
          </a:bodyPr>
          <a:lstStyle/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TF-IDF - "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Frequency-Inverse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(Частота термина - Обратная частота документа).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статистическая мера, используемая для оценки важности слова в документе, являющемся частью коллекции документов или корпуса.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Признаки TF-IDF состоят из двух компонентов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TF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Частота термина: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Измеряет, как часто термин появляется в документе.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Рассчитывается как отношение количества вхождений слова к общему количеству слов в документе.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Формула: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TF(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 = (Количество вхождений 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в документе) / (Общее количество слов в документе)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IDF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Inverse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- Обратная частота документа: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Измеряет важность термина в коллекции документов.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Рассчитывается как логарифм отношения общего числа документов к числу документов, содержащих данный термин.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Формула: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IDF(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 = 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(Общее количество документов / Количество документов с термином 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TF-IDF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термина рассчитывается как произведение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TF и IDF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TF-IDF(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 = TF(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 * IDF(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05276" y="257742"/>
            <a:ext cx="8229481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Смысл и значение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TF-IDF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8472" y="980501"/>
            <a:ext cx="11578728" cy="5740974"/>
          </a:xfrm>
        </p:spPr>
        <p:txBody>
          <a:bodyPr>
            <a:normAutofit fontScale="70000" lnSpcReduction="20000"/>
          </a:bodyPr>
          <a:lstStyle/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1.Важность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слова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TF-IDF отражает, насколько важно слово для конкретного документа в коллекции.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Уникальность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Слова, часто встречающиеся в одном документе, но редкие в других, получают высокий вес TF-IDF.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Фильтрация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общих слов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Часто используемые слова (например, артикли, предлоги) получают низкий вес TF-IDF, так как они встречаются во многих документах.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Числовое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представление текста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TF-IDF преобразует текстовые данные в числовой формат, что позволяет применять различные алгоритмы машинного обучения.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Сравнение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документов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TF-IDF позволяет сравнивать документы на основе важности слов в них.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 расчета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Допустим, у нас есть слово "кошка" в документе из 100 слов, где оно встречается 3 раза. Всего в коллекции 1000 документов, и слово "кошка" встречается в 10 из них.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TF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("кошка") = 3 / 100 = 0.03 IDF("кошка") =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(1000 / 10) ≈ 2.30 TF-IDF("кошка") = 0.03 * 2.30 ≈ 0.069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Этот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показатель TF-IDF указывает на относительную важность слова "кошка" в данном документе с учетом его редкости в коллекции.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2708" y="169607"/>
            <a:ext cx="11248222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Сравнение различных моделей для метода TF-IDF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6396" t="41495" r="77465" b="32906"/>
          <a:stretch>
            <a:fillRect/>
          </a:stretch>
        </p:blipFill>
        <p:spPr bwMode="auto">
          <a:xfrm>
            <a:off x="2060154" y="1134738"/>
            <a:ext cx="6323681" cy="53810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16293" y="213675"/>
            <a:ext cx="8229481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2198" y="1630497"/>
            <a:ext cx="10620260" cy="3294043"/>
          </a:xfrm>
        </p:spPr>
        <p:txBody>
          <a:bodyPr>
            <a:normAutofit/>
          </a:bodyPr>
          <a:lstStyle/>
          <a:p>
            <a:r>
              <a:rPr lang="ru-RU" sz="2400" dirty="0" smtClean="0">
                <a:latin typeface="Arial" pitchFamily="34" charset="0"/>
                <a:cs typeface="Arial" pitchFamily="34" charset="0"/>
              </a:rPr>
              <a:t>Из сравнения моделей можно сделать предположение что варианты на решающих деревьях работают хуже</a:t>
            </a:r>
          </a:p>
          <a:p>
            <a:r>
              <a:rPr lang="ru-RU" sz="2400" dirty="0" smtClean="0">
                <a:latin typeface="Arial" pitchFamily="34" charset="0"/>
                <a:cs typeface="Arial" pitchFamily="34" charset="0"/>
              </a:rPr>
              <a:t>SVM с </a:t>
            </a:r>
            <a:r>
              <a:rPr lang="ru-RU" sz="2400" dirty="0" err="1" smtClean="0">
                <a:latin typeface="Arial" pitchFamily="34" charset="0"/>
                <a:cs typeface="Arial" pitchFamily="34" charset="0"/>
              </a:rPr>
              <a:t>rbf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 ядром работает лучше</a:t>
            </a:r>
          </a:p>
          <a:p>
            <a:r>
              <a:rPr lang="ru-RU" sz="2400" dirty="0" err="1" smtClean="0">
                <a:latin typeface="Arial" pitchFamily="34" charset="0"/>
                <a:cs typeface="Arial" pitchFamily="34" charset="0"/>
              </a:rPr>
              <a:t>Логистическая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 регрессия тоже очень неплохо</a:t>
            </a:r>
          </a:p>
          <a:p>
            <a:r>
              <a:rPr lang="ru-RU" sz="2400" dirty="0" smtClean="0">
                <a:latin typeface="Arial" pitchFamily="34" charset="0"/>
                <a:cs typeface="Arial" pitchFamily="34" charset="0"/>
              </a:rPr>
              <a:t>Опять таки непонятно, обусловлены ли различия в выборках применением больших языковых моделей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8326" y="158590"/>
            <a:ext cx="8229481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Новые числовые признаки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6439" y="771181"/>
            <a:ext cx="11281271" cy="5950294"/>
          </a:xfrm>
        </p:spPr>
        <p:txBody>
          <a:bodyPr>
            <a:normAutofit fontScale="70000" lnSpcReduction="20000"/>
          </a:bodyPr>
          <a:lstStyle/>
          <a:p>
            <a:pPr marL="0" indent="45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Количество символов -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char_count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Количество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слов -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word_count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Количество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предложений -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sentence_count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Средняя длина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слова -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avg_word_length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Средняя длина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предложения -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avg_sentence_length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TTR (Type-Token Ratio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ttr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Индекс лексического разнообразия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Хердана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herdan_index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Индекс лексического разнообразия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Юла -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yule_index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Частота использования служебных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слов -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function_words_ratio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Среднее количество знаков препинания на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предложение -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avg_punctuation_per_sentence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Средняя глубина синтаксического дерева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предложений -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avg_tree_depth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Соотношение различных частей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речи (доля существительных, наречий, и других частей речи в тексте)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Энтропия распределения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символов -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char_entropy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Энтропия распределения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слов -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word_entropy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Индекс удобочитаемости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Флеша-Кинкейда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(адаптированный для русского языка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 -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flesch_kincaid_grade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Индекс туманности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Ганнинга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(адаптированный для русского языка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 -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gunning_fog_index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Частота повторения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слов -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word_repetition_frequency</a:t>
            </a:r>
            <a:endParaRPr 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7479" y="136556"/>
            <a:ext cx="8229481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Пояснения к признакам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561860"/>
            <a:ext cx="12192000" cy="6159615"/>
          </a:xfrm>
        </p:spPr>
        <p:txBody>
          <a:bodyPr>
            <a:normAutofit fontScale="62500" lnSpcReduction="20000"/>
          </a:bodyPr>
          <a:lstStyle/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TTR - это отношение количества уникальных слов (типов) к общему количеству слов (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токенов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 в тексте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Он выражается в виде десятичной дроби или процента.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Формула: TTR = (Количество уникальных слов / Общее количество слов) * 100%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Интерпретация: Высокий TTR (ближе к 1 или 100%) указывает на богатый и разнообразный словарный запас.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Низкий TTR (ближе к 0) указывает на более ограниченный и повторяющийся словарный запас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 расчета: Текст: "Кошка сидит на коврике. Собака лает на кошку."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Общее количество слов (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токенов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): 8 Уникальные слова (типы): кошка, сидит, на, коврике, собака, лает 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Количество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уникальных слов: 6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TTR = (6 / 8) * 100% = 75%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Индекс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лексического разнообразия 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Хердана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мера лексического разнообразия текста, предложенная лингвистом Густавом 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Херданом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Этот индекс является модификацией стандартного TTR (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Type-Token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Ratio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Формула: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 = 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(V) / 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(N)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где: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 - количество уникальных слов (типов)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 - общее количество слов (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токенов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Преимущества перед TTR: Меньшая зависимость от длины текста.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TTR имеет тенденцию уменьшаться с увеличением длины текста, так как новые уникальные слова встречаются реже.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Индекс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Хердана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более устойчив к этому эффекту. Позволяет более корректно сравнивать тексты разной длины.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7310" y="136556"/>
            <a:ext cx="8229481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Пояснения к признакам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8304" y="771181"/>
            <a:ext cx="11743980" cy="5950294"/>
          </a:xfrm>
        </p:spPr>
        <p:txBody>
          <a:bodyPr>
            <a:normAutofit fontScale="77500" lnSpcReduction="20000"/>
          </a:bodyPr>
          <a:lstStyle/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Индекс лексического разнообразия Юла (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Yule's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K)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это статистическая мера лексического разнообразия текста, предложенная британским статистиком Джорджем Юлом в 1944 году.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Индекс Юла измеряет богатство словаря текста, учитывая повторяемость слов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Он основан на вероятности того, что два случайно выбранных слова из текста будут одинаковыми.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Формула: K = 10^4 * (M - N) / (N^2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где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Σi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^2 *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 - общее количество слов в тексте 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частота встречаемости слова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- количество слов, встречающихся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раз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Интерпретация: Меньшие значения K указывают на большее лексическое разнообразие.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Большие значения K указывают на меньшее лексическое разнообразие.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Теоретически K может варьироваться от 0 (максимальное разнообразие) до 10 000 (минимальное разнообразие).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7310" y="136556"/>
            <a:ext cx="8229481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Пояснения к признакам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8304" y="771181"/>
            <a:ext cx="11743980" cy="5950294"/>
          </a:xfrm>
        </p:spPr>
        <p:txBody>
          <a:bodyPr>
            <a:normAutofit fontScale="70000" lnSpcReduction="20000"/>
          </a:bodyPr>
          <a:lstStyle/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Средняя глубина синтаксического дерева предложений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это лингвистическая метрика, которая используется для оценки сложности структуры предложений в тексте.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Синтаксическое дерево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Это древовидная структура, которая отображает грамматическую структуру предложения.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Каждый узел дерева представляет собой синтаксическую составляющую (слово или фразу).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Корень дерева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обычно представляет все предложение.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Ветви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показывают, как слова и фразы связаны друг с другом грамматически.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Глубина дерева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Это максимальное количество узлов от корня до самого глубокого листа (конечного узла).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Чем больше глубина, тем сложнее структура предложения.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Средняя глубина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Вычисляется путем нахождения глубины для каждого предложения в тексте и затем вычисления среднего значения.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метрики: </a:t>
            </a:r>
            <a:endParaRPr lang="ru-RU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Более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высокое значение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указывает на более сложную структуру предложений.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Низкое значение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говорит о более простых, прямолинейных конструкциях.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Пример: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Простое предложение: "Кошка спит." (глубина 2)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Сложное предложение: "Большая черная кошка, которую я вчера видел в парке, сейчас мирно спит на диване." (глубина может быть 5-6 или более)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9321" y="0"/>
            <a:ext cx="11523643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Корреляция признаков с целевой переменной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5828" t="23467" r="32801" b="2053"/>
          <a:stretch>
            <a:fillRect/>
          </a:stretch>
        </p:blipFill>
        <p:spPr bwMode="auto">
          <a:xfrm>
            <a:off x="1465243" y="607013"/>
            <a:ext cx="9068359" cy="59039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05276" y="764518"/>
            <a:ext cx="8229481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Цели проекта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3894" y="1484785"/>
            <a:ext cx="10961783" cy="4431273"/>
          </a:xfrm>
        </p:spPr>
        <p:txBody>
          <a:bodyPr>
            <a:normAutofit/>
          </a:bodyPr>
          <a:lstStyle/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1.	Выявление отличий  в статистических  характеристиках русскоязычного текста написанного человеком,  и текста сгенерированного большими языковыми моделями.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2.	Создание системы распознавания русскоязычного текста сгенерированного большими языковыми моделями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2709" y="158590"/>
            <a:ext cx="11248222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Отбор признаков с помощью  </a:t>
            </a:r>
            <a:r>
              <a:rPr lang="ru-RU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SelectKBest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20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4916" t="23395" r="28701" b="1152"/>
          <a:stretch>
            <a:fillRect/>
          </a:stretch>
        </p:blipFill>
        <p:spPr bwMode="auto">
          <a:xfrm>
            <a:off x="1916935" y="716097"/>
            <a:ext cx="9088034" cy="59491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54236"/>
            <a:ext cx="11677880" cy="716097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Сравнение различных моделей </a:t>
            </a:r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для новых числовых признаков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7251" t="55635" r="62762" b="12673"/>
          <a:stretch>
            <a:fillRect/>
          </a:stretch>
        </p:blipFill>
        <p:spPr bwMode="auto">
          <a:xfrm>
            <a:off x="1487277" y="980331"/>
            <a:ext cx="9272791" cy="54314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9006" y="136557"/>
            <a:ext cx="8229481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Важность признаков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6716" t="34923" r="34783" b="4688"/>
          <a:stretch>
            <a:fillRect/>
          </a:stretch>
        </p:blipFill>
        <p:spPr bwMode="auto">
          <a:xfrm>
            <a:off x="914399" y="848298"/>
            <a:ext cx="10201619" cy="56494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07820" y="158590"/>
            <a:ext cx="8229481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Важность признаков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5109" t="23194" r="34784" b="18912"/>
          <a:stretch>
            <a:fillRect/>
          </a:stretch>
        </p:blipFill>
        <p:spPr bwMode="auto">
          <a:xfrm>
            <a:off x="936433" y="804231"/>
            <a:ext cx="10532126" cy="56406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4091" y="191641"/>
            <a:ext cx="8229481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Матрица ошибок для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24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5511" t="30930" r="55533" b="10428"/>
          <a:stretch>
            <a:fillRect/>
          </a:stretch>
        </p:blipFill>
        <p:spPr bwMode="auto">
          <a:xfrm>
            <a:off x="1916934" y="761488"/>
            <a:ext cx="7105880" cy="57384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6125" y="323843"/>
            <a:ext cx="8229481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372" y="980501"/>
            <a:ext cx="11490592" cy="5740974"/>
          </a:xfrm>
        </p:spPr>
        <p:txBody>
          <a:bodyPr>
            <a:normAutofit fontScale="77500" lnSpcReduction="20000"/>
          </a:bodyPr>
          <a:lstStyle/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Метрики качества моделей на 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датасете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с новыми числовыми признаками, получились немного хуже, чем для признаков TF-IDF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Можно еще будет попробовать подобрать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гиперпараметры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для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моделей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Возможно некоторые признаки и коэффициенты не очень адаптированы для русского языка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Наилучшие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результаты показали - 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логистическая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регрессия и SVC с ядром 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rbf</a:t>
            </a:r>
            <a:endParaRPr lang="ru-RU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топ-10 важных признаков для обоих моделей попали 6 признаков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flesch_kincaid_grade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Индекс удобочитаемости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Флеша-Кинкейда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(адаптированный для русского языка)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char_entropy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Энтропия распределения символов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pos_ratio_PUNCT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- Доля знаков пунктуации в тексте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pos_ratio_NOUN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- Доля существительных в тексте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pos_ratio_CCONJ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- Доля сочинительных союзов в тексте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gunning_fog_index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Индекс туманности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Ганнинга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(адаптированный для русского языка)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Возможно на эти признаки следует обратить внимание в дальнейшем исследовании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25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6776" y="764518"/>
            <a:ext cx="11358390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Классификация текста при помощи </a:t>
            </a:r>
            <a:r>
              <a:rPr lang="ru-RU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нейросетей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0843" y="1991561"/>
            <a:ext cx="11457542" cy="2282984"/>
          </a:xfrm>
        </p:spPr>
        <p:txBody>
          <a:bodyPr>
            <a:normAutofit/>
          </a:bodyPr>
          <a:lstStyle/>
          <a:p>
            <a:pPr marL="0" indent="45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Классификация текста с помощью LSTM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Классификация текста с помощью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предобученной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на данных русскоязычных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твитов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модели BERT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26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8468" y="764518"/>
            <a:ext cx="10818564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Классификация текста с помощью LSTM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27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6314" t="34673" r="39737" b="26398"/>
          <a:stretch>
            <a:fillRect/>
          </a:stretch>
        </p:blipFill>
        <p:spPr bwMode="auto">
          <a:xfrm>
            <a:off x="848298" y="1432194"/>
            <a:ext cx="10843351" cy="466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3557" y="235708"/>
            <a:ext cx="11556694" cy="711742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Классификация текста с помощью </a:t>
            </a:r>
            <a:r>
              <a:rPr lang="ru-RU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предобученной</a:t>
            </a:r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на данных русскоязычных </a:t>
            </a:r>
            <a:r>
              <a:rPr lang="ru-RU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твитов</a:t>
            </a:r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модели BERT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4842" t="27437" r="57139" b="16666"/>
          <a:stretch>
            <a:fillRect/>
          </a:stretch>
        </p:blipFill>
        <p:spPr bwMode="auto">
          <a:xfrm>
            <a:off x="1905919" y="1001605"/>
            <a:ext cx="8350786" cy="55093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592" y="264406"/>
            <a:ext cx="11325340" cy="616944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641" y="1110211"/>
            <a:ext cx="11358390" cy="5236690"/>
          </a:xfrm>
        </p:spPr>
        <p:txBody>
          <a:bodyPr>
            <a:normAutofit/>
          </a:bodyPr>
          <a:lstStyle/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Модель LTSM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требует большего набора данных и продолжения тренировок.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Модель BERT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показывает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сравнимый результат с классическим машинным обучением.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Но сильно смущает то, что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уменьшается последовательно от эпохи к эпохе, а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так же последовательно растет.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Похоже на ситуацию с переобучением.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8158" y="180624"/>
            <a:ext cx="8229481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Основные задачи проекта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4235" y="771181"/>
            <a:ext cx="11898217" cy="5950294"/>
          </a:xfrm>
        </p:spPr>
        <p:txBody>
          <a:bodyPr>
            <a:noAutofit/>
          </a:bodyPr>
          <a:lstStyle/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1.	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Создание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датасета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на основе текста курсовых и дипломных работ студентов.</a:t>
            </a: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2.	Выделение числовых признаков, отражающих статистические характеристики текста, представленного в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датасете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3.	Построение и обучение на полученных данных нескольких классических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ML-классификаторов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4.	Оценка точности и выбор лучшей модели.</a:t>
            </a: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5.	Проведение классификации текста с помощью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нейросетей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 последующей оценкой точности.</a:t>
            </a: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6.	Разработка графического интерфейса системы распознавания сгенерированного текста.</a:t>
            </a: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7.	Разработка приложения на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- системы распознавания сгенерированного текста с использованием моделей, показавших наилучшие метрики качества.</a:t>
            </a: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8.	Анализ результатов проведенных исследований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1524" y="440675"/>
            <a:ext cx="11325340" cy="871307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 классификации произвольного текста</a:t>
            </a:r>
            <a:endParaRPr lang="ru-RU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 descr="0.png"/>
          <p:cNvPicPr>
            <a:picLocks noChangeAspect="1"/>
          </p:cNvPicPr>
          <p:nvPr/>
        </p:nvPicPr>
        <p:blipFill>
          <a:blip r:embed="rId2"/>
          <a:srcRect l="12047" t="23253" r="12588" b="28033"/>
          <a:stretch>
            <a:fillRect/>
          </a:stretch>
        </p:blipFill>
        <p:spPr>
          <a:xfrm>
            <a:off x="187287" y="1156770"/>
            <a:ext cx="11579746" cy="50126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1524" y="187287"/>
            <a:ext cx="11325340" cy="462708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 классификации произвольного текста, написанного человеком</a:t>
            </a:r>
            <a:endParaRPr lang="ru-RU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 descr="1.png"/>
          <p:cNvPicPr>
            <a:picLocks noChangeAspect="1"/>
          </p:cNvPicPr>
          <p:nvPr/>
        </p:nvPicPr>
        <p:blipFill>
          <a:blip r:embed="rId2"/>
          <a:srcRect l="10803" t="7758" r="12063" b="48165"/>
          <a:stretch>
            <a:fillRect/>
          </a:stretch>
        </p:blipFill>
        <p:spPr>
          <a:xfrm>
            <a:off x="231352" y="627959"/>
            <a:ext cx="11710087" cy="56186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1524" y="187288"/>
            <a:ext cx="11325340" cy="661012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Переписываем текст с помощью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lang="ru-RU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Содержимое 5" descr="2.png"/>
          <p:cNvPicPr>
            <a:picLocks noGrp="1" noChangeAspect="1"/>
          </p:cNvPicPr>
          <p:nvPr>
            <p:ph idx="1"/>
          </p:nvPr>
        </p:nvPicPr>
        <p:blipFill>
          <a:blip r:embed="rId2"/>
          <a:srcRect l="858" t="7162" r="-11" b="7009"/>
          <a:stretch>
            <a:fillRect/>
          </a:stretch>
        </p:blipFill>
        <p:spPr>
          <a:xfrm>
            <a:off x="506776" y="947449"/>
            <a:ext cx="11489034" cy="5728773"/>
          </a:xfrm>
        </p:spPr>
      </p:pic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1524" y="0"/>
            <a:ext cx="11325340" cy="649995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 классификации текста, переписанного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lang="ru-RU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 descr="3.png"/>
          <p:cNvPicPr>
            <a:picLocks noChangeAspect="1"/>
          </p:cNvPicPr>
          <p:nvPr/>
        </p:nvPicPr>
        <p:blipFill>
          <a:blip r:embed="rId2"/>
          <a:srcRect l="10612" t="8786" r="10685" b="29993"/>
          <a:stretch>
            <a:fillRect/>
          </a:stretch>
        </p:blipFill>
        <p:spPr>
          <a:xfrm>
            <a:off x="220337" y="848298"/>
            <a:ext cx="11854589" cy="57508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1524" y="187287"/>
            <a:ext cx="11325340" cy="462708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 классификации произвольного текста, написанного человеком</a:t>
            </a:r>
            <a:endParaRPr lang="ru-RU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 descr="4.png"/>
          <p:cNvPicPr>
            <a:picLocks noChangeAspect="1"/>
          </p:cNvPicPr>
          <p:nvPr/>
        </p:nvPicPr>
        <p:blipFill>
          <a:blip r:embed="rId2"/>
          <a:srcRect l="10397" t="4250" r="10589" b="46699"/>
          <a:stretch>
            <a:fillRect/>
          </a:stretch>
        </p:blipFill>
        <p:spPr>
          <a:xfrm>
            <a:off x="132203" y="892365"/>
            <a:ext cx="11729223" cy="55194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1524" y="187288"/>
            <a:ext cx="11325340" cy="661012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Переписываем текст с помощью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lang="ru-RU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Содержимое 6" descr="5.png"/>
          <p:cNvPicPr>
            <a:picLocks noGrp="1" noChangeAspect="1"/>
          </p:cNvPicPr>
          <p:nvPr>
            <p:ph idx="1"/>
          </p:nvPr>
        </p:nvPicPr>
        <p:blipFill>
          <a:blip r:embed="rId2"/>
          <a:srcRect l="35" t="7922" r="10137" b="7769"/>
          <a:stretch>
            <a:fillRect/>
          </a:stretch>
        </p:blipFill>
        <p:spPr>
          <a:xfrm>
            <a:off x="868412" y="760164"/>
            <a:ext cx="10683219" cy="5849956"/>
          </a:xfrm>
        </p:spPr>
      </p:pic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1524" y="0"/>
            <a:ext cx="11325340" cy="649995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 классификации текста, переписанного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lang="ru-RU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 descr="6.png"/>
          <p:cNvPicPr>
            <a:picLocks noChangeAspect="1"/>
          </p:cNvPicPr>
          <p:nvPr/>
        </p:nvPicPr>
        <p:blipFill>
          <a:blip r:embed="rId2"/>
          <a:srcRect l="10349" t="10390" r="11417" b="25241"/>
          <a:stretch>
            <a:fillRect/>
          </a:stretch>
        </p:blipFill>
        <p:spPr>
          <a:xfrm>
            <a:off x="341523" y="804231"/>
            <a:ext cx="11222800" cy="57067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1524" y="132203"/>
            <a:ext cx="11325340" cy="572877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Общие выводы</a:t>
            </a:r>
            <a:endParaRPr lang="ru-RU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5422" y="823772"/>
            <a:ext cx="11743980" cy="5632111"/>
          </a:xfrm>
        </p:spPr>
        <p:txBody>
          <a:bodyPr>
            <a:normAutofit fontScale="92500"/>
          </a:bodyPr>
          <a:lstStyle/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Разработанные  модели классификации текста имеют крайне ограниченную область применения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Причины: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небольшой  объем данных для обучения (6.5 Мб)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специфическая  тематика текстов для обучения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Качество моделей не высокое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поскольку: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не подбирались оптимальные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гиперпараметры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модели обучались на текстах, сгенерированных различными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имеющими разные особенности генерации текста. Поэтому общий эффект отличия сгенерированного текста от текста написанного человеком не был ярко выражен.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1"/>
          <p:cNvSpPr txBox="1">
            <a:spLocks noGrp="1"/>
          </p:cNvSpPr>
          <p:nvPr>
            <p:ph type="body" idx="1"/>
          </p:nvPr>
        </p:nvSpPr>
        <p:spPr>
          <a:xfrm>
            <a:off x="6669949" y="3983374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</a:pPr>
            <a:r>
              <a:rPr lang="ru-RU" dirty="0"/>
              <a:t>+7 900 000 00 00</a:t>
            </a:r>
            <a:endParaRPr dirty="0"/>
          </a:p>
        </p:txBody>
      </p:sp>
      <p:pic>
        <p:nvPicPr>
          <p:cNvPr id="442" name="Google Shape;442;p11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485802" y="4019886"/>
            <a:ext cx="157163" cy="1571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443" name="Google Shape;443;p11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6479482" y="4441114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444" name="Google Shape;444;p11"/>
          <p:cNvSpPr txBox="1">
            <a:spLocks noGrp="1"/>
          </p:cNvSpPr>
          <p:nvPr>
            <p:ph type="body" idx="4"/>
          </p:nvPr>
        </p:nvSpPr>
        <p:spPr>
          <a:xfrm>
            <a:off x="6669949" y="4404602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</a:pPr>
            <a:r>
              <a:rPr lang="ru-RU" dirty="0"/>
              <a:t>ivanov@mail.ru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6460" y="0"/>
            <a:ext cx="8229481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3220" y="528810"/>
            <a:ext cx="11909234" cy="6329190"/>
          </a:xfrm>
        </p:spPr>
        <p:txBody>
          <a:bodyPr>
            <a:normAutofit fontScale="40000" lnSpcReduction="20000"/>
          </a:bodyPr>
          <a:lstStyle/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4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50 дипломных работ студентов </a:t>
            </a:r>
            <a:r>
              <a:rPr lang="ru-RU" sz="4500" dirty="0" smtClean="0">
                <a:latin typeface="Arial" panose="020B0604020202020204" pitchFamily="34" charset="0"/>
                <a:cs typeface="Arial" panose="020B0604020202020204" pitchFamily="34" charset="0"/>
              </a:rPr>
              <a:t>специальности 09.02.07 "Информационные системы и программирование" объемом 40 – 50стр., </a:t>
            </a:r>
            <a:r>
              <a:rPr lang="ru-RU" sz="4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выполненных в 2019 -2020гг</a:t>
            </a:r>
            <a:r>
              <a:rPr lang="ru-RU" sz="4500" dirty="0" smtClean="0"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4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50 дипломных работ студентов </a:t>
            </a:r>
            <a:r>
              <a:rPr lang="ru-RU" sz="4500" dirty="0" smtClean="0">
                <a:latin typeface="Arial" panose="020B0604020202020204" pitchFamily="34" charset="0"/>
                <a:cs typeface="Arial" panose="020B0604020202020204" pitchFamily="34" charset="0"/>
              </a:rPr>
              <a:t>той же специальности объемом 40 – 50стр, </a:t>
            </a:r>
            <a:r>
              <a:rPr lang="ru-RU" sz="4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выполненных в 2024г.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4500" dirty="0" smtClean="0">
                <a:latin typeface="Arial" panose="020B0604020202020204" pitchFamily="34" charset="0"/>
                <a:cs typeface="Arial" panose="020B0604020202020204" pitchFamily="34" charset="0"/>
              </a:rPr>
              <a:t>Каждая </a:t>
            </a:r>
            <a:r>
              <a:rPr lang="ru-RU" sz="4500" dirty="0" smtClean="0">
                <a:latin typeface="Arial" panose="020B0604020202020204" pitchFamily="34" charset="0"/>
                <a:cs typeface="Arial" panose="020B0604020202020204" pitchFamily="34" charset="0"/>
              </a:rPr>
              <a:t>студенческая работа была переведена в формат </a:t>
            </a:r>
            <a:r>
              <a:rPr lang="ru-RU" sz="4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txt</a:t>
            </a:r>
            <a:r>
              <a:rPr lang="ru-RU" sz="4500" dirty="0" smtClean="0">
                <a:latin typeface="Arial" panose="020B0604020202020204" pitchFamily="34" charset="0"/>
                <a:cs typeface="Arial" panose="020B0604020202020204" pitchFamily="34" charset="0"/>
              </a:rPr>
              <a:t>, очищена от фрагментов программного кода.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4500" dirty="0" smtClean="0">
                <a:latin typeface="Arial" panose="020B0604020202020204" pitchFamily="34" charset="0"/>
                <a:cs typeface="Arial" panose="020B0604020202020204" pitchFamily="34" charset="0"/>
              </a:rPr>
              <a:t>Так же из работ был удален экономический раздел, как не представляющий интереса для данного исследования.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4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Студенческие </a:t>
            </a:r>
            <a:r>
              <a:rPr lang="ru-RU" sz="4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работы за 2024 г. были написаны с использованием различных языковых </a:t>
            </a:r>
            <a:r>
              <a:rPr lang="ru-RU" sz="4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нейросетей</a:t>
            </a:r>
            <a:r>
              <a:rPr lang="ru-RU" sz="4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(gpt-3.5, gpt-4, </a:t>
            </a:r>
            <a:r>
              <a:rPr lang="ru-RU" sz="4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gigachat</a:t>
            </a:r>
            <a:r>
              <a:rPr lang="ru-RU" sz="4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4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claude</a:t>
            </a:r>
            <a:r>
              <a:rPr lang="ru-RU" sz="4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ru-RU" sz="4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opus</a:t>
            </a:r>
            <a:r>
              <a:rPr lang="ru-RU" sz="4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4500" dirty="0" smtClean="0">
                <a:latin typeface="Arial" panose="020B0604020202020204" pitchFamily="34" charset="0"/>
                <a:cs typeface="Arial" panose="020B0604020202020204" pitchFamily="34" charset="0"/>
              </a:rPr>
              <a:t>Изначально студенты писали свои работы самостоятельно, с использованием учебной литературы.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4500" dirty="0" smtClean="0">
                <a:latin typeface="Arial" panose="020B0604020202020204" pitchFamily="34" charset="0"/>
                <a:cs typeface="Arial" panose="020B0604020202020204" pitchFamily="34" charset="0"/>
              </a:rPr>
              <a:t>Но, затем каждый абзац текста этих дипломных работ был обработан </a:t>
            </a:r>
            <a:r>
              <a:rPr lang="ru-RU" sz="4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ккой-либо</a:t>
            </a:r>
            <a:r>
              <a:rPr lang="ru-RU" sz="4500" dirty="0" smtClean="0">
                <a:latin typeface="Arial" panose="020B0604020202020204" pitchFamily="34" charset="0"/>
                <a:cs typeface="Arial" panose="020B0604020202020204" pitchFamily="34" charset="0"/>
              </a:rPr>
              <a:t> текстовой </a:t>
            </a:r>
            <a:r>
              <a:rPr lang="ru-RU" sz="4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нейросетью</a:t>
            </a:r>
            <a:r>
              <a:rPr lang="ru-RU" sz="4500" dirty="0" smtClean="0">
                <a:latin typeface="Arial" panose="020B0604020202020204" pitchFamily="34" charset="0"/>
                <a:cs typeface="Arial" panose="020B0604020202020204" pitchFamily="34" charset="0"/>
              </a:rPr>
              <a:t> для улучшения </a:t>
            </a:r>
            <a:r>
              <a:rPr lang="ru-RU" sz="4500" dirty="0" smtClean="0">
                <a:latin typeface="Arial" panose="020B0604020202020204" pitchFamily="34" charset="0"/>
                <a:cs typeface="Arial" panose="020B0604020202020204" pitchFamily="34" charset="0"/>
              </a:rPr>
              <a:t>стиля.</a:t>
            </a:r>
            <a:endParaRPr lang="ru-RU" sz="4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4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Промт</a:t>
            </a:r>
            <a:r>
              <a:rPr lang="ru-RU" sz="4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- "Перепиши этот текст в академическом стиле, в строгой логической </a:t>
            </a:r>
            <a:r>
              <a:rPr lang="ru-RU" sz="4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последовательности</a:t>
            </a:r>
            <a:endParaRPr lang="ru-RU" sz="45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4500" dirty="0" smtClean="0">
                <a:latin typeface="Arial" panose="020B0604020202020204" pitchFamily="34" charset="0"/>
                <a:cs typeface="Arial" panose="020B0604020202020204" pitchFamily="34" charset="0"/>
              </a:rPr>
              <a:t>Таким </a:t>
            </a:r>
            <a:r>
              <a:rPr lang="ru-RU" sz="4500" dirty="0" smtClean="0">
                <a:latin typeface="Arial" panose="020B0604020202020204" pitchFamily="34" charset="0"/>
                <a:cs typeface="Arial" panose="020B0604020202020204" pitchFamily="34" charset="0"/>
              </a:rPr>
              <a:t>образом получилось 100 txt-файлов, 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45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Первые </a:t>
            </a:r>
            <a:r>
              <a:rPr lang="ru-RU" sz="4500" dirty="0" smtClean="0">
                <a:latin typeface="Arial" panose="020B0604020202020204" pitchFamily="34" charset="0"/>
                <a:cs typeface="Arial" panose="020B0604020202020204" pitchFamily="34" charset="0"/>
              </a:rPr>
              <a:t>50  - работы 2019 - 2020 гг. (1.txt - 50.txt)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4500" dirty="0" smtClean="0">
                <a:latin typeface="Arial" panose="020B0604020202020204" pitchFamily="34" charset="0"/>
                <a:cs typeface="Arial" panose="020B0604020202020204" pitchFamily="34" charset="0"/>
              </a:rPr>
              <a:t>Последние 50 txt-файлов (51.txt - 100.txt)- работы 2024 г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4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Общий </a:t>
            </a:r>
            <a:r>
              <a:rPr lang="ru-RU" sz="4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объем </a:t>
            </a:r>
            <a:r>
              <a:rPr lang="ru-RU" sz="4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датасета</a:t>
            </a:r>
            <a:r>
              <a:rPr lang="ru-RU" sz="4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- 6.5 Мб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7141" y="180624"/>
            <a:ext cx="8229481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Обработка данных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8304" y="727113"/>
            <a:ext cx="11810082" cy="2666082"/>
          </a:xfrm>
        </p:spPr>
        <p:txBody>
          <a:bodyPr>
            <a:normAutofit fontScale="77500" lnSpcReduction="20000"/>
          </a:bodyPr>
          <a:lstStyle/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Текст был очищен от специальных символов (звездочки, кавычки, тире, знаки вопроса,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итд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.)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Текст каждой работы был разбит на абзацы по 5 – 6 предложений.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Предложение начинается с большой буквы и заканчивается точкой.</a:t>
            </a:r>
            <a:endParaRPr lang="ru-RU" sz="2400" dirty="0"/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На основе всего корпуса текстов был сформирован файл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oll_data.csv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следующей структуры: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file_number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номер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txt-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файла,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paragraph_number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номер абзаца в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txt-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файле,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текст абзаца,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метка класса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8810" t="37532" r="34130" b="17611"/>
          <a:stretch>
            <a:fillRect/>
          </a:stretch>
        </p:blipFill>
        <p:spPr bwMode="auto">
          <a:xfrm>
            <a:off x="1766727" y="3305060"/>
            <a:ext cx="8444471" cy="34152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9490" y="147572"/>
            <a:ext cx="11699912" cy="799878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Классификация </a:t>
            </a:r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текста с помощью классических методов машинного обучения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991518"/>
            <a:ext cx="12041436" cy="5729957"/>
          </a:xfrm>
        </p:spPr>
        <p:txBody>
          <a:bodyPr>
            <a:normAutofit lnSpcReduction="10000"/>
          </a:bodyPr>
          <a:lstStyle/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itchFamily="34" charset="0"/>
                <a:cs typeface="Arial" pitchFamily="34" charset="0"/>
              </a:rPr>
              <a:t>1. Разведочный анализ данных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itchFamily="34" charset="0"/>
                <a:cs typeface="Arial" pitchFamily="34" charset="0"/>
              </a:rPr>
              <a:t>2. 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Предобработка текста - 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приведение 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к нижнему 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регистру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, удаление символов ([, :, ...) и стоп-слов, </a:t>
            </a:r>
            <a:r>
              <a:rPr lang="ru-RU" sz="2400" dirty="0" err="1" smtClean="0">
                <a:latin typeface="Arial" pitchFamily="34" charset="0"/>
                <a:cs typeface="Arial" pitchFamily="34" charset="0"/>
              </a:rPr>
              <a:t>лемматизация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 - то есть приведение слов в тексте к их нормальной форме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itchFamily="34" charset="0"/>
                <a:cs typeface="Arial" pitchFamily="34" charset="0"/>
              </a:rPr>
              <a:t>3.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Test/Train 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разделение выборок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itchFamily="34" charset="0"/>
                <a:cs typeface="Arial" pitchFamily="34" charset="0"/>
              </a:rPr>
              <a:t>4. Классификация с использованием признаков на основе модели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Bag of Words (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Мешок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слов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</a:t>
            </a:r>
            <a:endParaRPr lang="ru-RU" sz="2400" dirty="0" smtClean="0">
              <a:latin typeface="Arial" pitchFamily="34" charset="0"/>
              <a:cs typeface="Arial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itchFamily="34" charset="0"/>
                <a:cs typeface="Arial" pitchFamily="34" charset="0"/>
              </a:rPr>
              <a:t>5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. Классификация с использованием признаков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на основе 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модели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TF-IDF</a:t>
            </a:r>
            <a:endParaRPr lang="ru-RU" sz="2400" dirty="0" smtClean="0">
              <a:latin typeface="Arial" pitchFamily="34" charset="0"/>
              <a:cs typeface="Arial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itchFamily="34" charset="0"/>
                <a:cs typeface="Arial" pitchFamily="34" charset="0"/>
              </a:rPr>
              <a:t>6. Классификация с использованием новых числовых признаков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itchFamily="34" charset="0"/>
                <a:cs typeface="Arial" pitchFamily="34" charset="0"/>
              </a:rPr>
              <a:t>7. Оценка качества моделей</a:t>
            </a: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>
                <a:latin typeface="Arial" pitchFamily="34" charset="0"/>
                <a:cs typeface="Arial" pitchFamily="34" charset="0"/>
              </a:rPr>
              <a:t>	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0670" y="764518"/>
            <a:ext cx="9705860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Количество данных для каждого класса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6716" t="25440" r="27421" b="11675"/>
          <a:stretch>
            <a:fillRect/>
          </a:stretch>
        </p:blipFill>
        <p:spPr bwMode="auto">
          <a:xfrm>
            <a:off x="1222872" y="1773714"/>
            <a:ext cx="8593157" cy="440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4573" y="0"/>
            <a:ext cx="11490593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Bag</a:t>
            </a:r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(Мешок слов) представление текста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8304" y="561860"/>
            <a:ext cx="11854149" cy="6159615"/>
          </a:xfrm>
        </p:spPr>
        <p:txBody>
          <a:bodyPr>
            <a:normAutofit fontScale="70000" lnSpcReduction="20000"/>
          </a:bodyPr>
          <a:lstStyle/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"Мешок слов"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это метод представления текстовых данных в виде числовых векторов, которые могут быть использованы в алгоритмах машинного обучения.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Каждый документ (в нашем случае, текст) представляется в виде вектора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где каждый элемент соответствует определенному слову из всего корпуса документов.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Сначала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создается словарь всех уникальных слов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встречающихся во всех документах обучающего набора.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Каждый документ представляется в виде вектора той же длины, что и словарь.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Каждый элемент вектора соответствует частоте появления соответствующего слова в документе.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Особенности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Игнорируется порядок слов в документе. Учитывается только частота появления слов.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Важные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моменты: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Размерность: Каждый вектор имеет размерность, равную количеству уникальных слов в словаре.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Разреженность: Большинство элементов в векторах будут нулевыми, так как не все слова встречаются в каждом документе.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потеря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контекста: Этот метод не учитывает порядок слов или их контекст в предложении.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Простота: Несмотря на свою простоту, этот метод часто дает хорошие результаты в задачах классификации текста.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8810" y="169606"/>
            <a:ext cx="11336355" cy="1196485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Результаты классификации </a:t>
            </a:r>
            <a:r>
              <a:rPr lang="ru-RU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логистической</a:t>
            </a:r>
            <a:r>
              <a:rPr lang="ru-RU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регрессии, </a:t>
            </a:r>
            <a:r>
              <a:rPr lang="ru-RU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модель </a:t>
            </a:r>
            <a:r>
              <a:rPr lang="ru-RU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Bag</a:t>
            </a:r>
            <a:r>
              <a:rPr lang="ru-RU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ru-RU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endParaRPr lang="ru-RU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vert="horz" lIns="27432" tIns="45720" rIns="45720" bIns="45720" rtlCol="0" anchor="ctr"/>
          <a:lstStyle/>
          <a:p>
            <a:fld id="{289E803F-25CA-4017-AD8D-CA0FAAEF27E4}" type="slidenum">
              <a:rPr lang="ru-RU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7787" t="49605" r="54596" b="23195"/>
          <a:stretch>
            <a:fillRect/>
          </a:stretch>
        </p:blipFill>
        <p:spPr bwMode="auto">
          <a:xfrm>
            <a:off x="837280" y="1266940"/>
            <a:ext cx="10451677" cy="46160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910327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8235</TotalTime>
  <Words>2105</Words>
  <Application>Microsoft Office PowerPoint</Application>
  <PresentationFormat>Произвольный</PresentationFormat>
  <Paragraphs>245</Paragraphs>
  <Slides>38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39" baseType="lpstr">
      <vt:lpstr>Тема Office</vt:lpstr>
      <vt:lpstr>«Разработка системы распознавания русскоязычного текста, сгенерированного LLM»</vt:lpstr>
      <vt:lpstr>Цели проекта</vt:lpstr>
      <vt:lpstr>Основные задачи проекта</vt:lpstr>
      <vt:lpstr>Данные</vt:lpstr>
      <vt:lpstr>Обработка данных</vt:lpstr>
      <vt:lpstr>Классификация текста с помощью классических методов машинного обучения</vt:lpstr>
      <vt:lpstr>Количество данных для каждого класса</vt:lpstr>
      <vt:lpstr>Bag of Words (Мешок слов) представление текста</vt:lpstr>
      <vt:lpstr>Результаты классификации логистической регрессии, модель Bag of Words</vt:lpstr>
      <vt:lpstr>Выводы</vt:lpstr>
      <vt:lpstr>TF-IDF представление текста</vt:lpstr>
      <vt:lpstr>Смысл и значение TF-IDF</vt:lpstr>
      <vt:lpstr>Сравнение различных моделей для метода TF-IDF</vt:lpstr>
      <vt:lpstr>Выводы</vt:lpstr>
      <vt:lpstr>Новые числовые признаки</vt:lpstr>
      <vt:lpstr>Пояснения к признакам</vt:lpstr>
      <vt:lpstr>Пояснения к признакам</vt:lpstr>
      <vt:lpstr>Пояснения к признакам</vt:lpstr>
      <vt:lpstr>Корреляция признаков с целевой переменной</vt:lpstr>
      <vt:lpstr>Отбор признаков с помощью  SelectKBest</vt:lpstr>
      <vt:lpstr>Сравнение различных моделей для новых числовых признаков</vt:lpstr>
      <vt:lpstr>Важность признаков</vt:lpstr>
      <vt:lpstr>Важность признаков</vt:lpstr>
      <vt:lpstr>Матрица ошибок для SVM</vt:lpstr>
      <vt:lpstr>Выводы</vt:lpstr>
      <vt:lpstr>Классификация текста при помощи нейросетей</vt:lpstr>
      <vt:lpstr>Классификация текста с помощью LSTM</vt:lpstr>
      <vt:lpstr>Классификация текста с помощью предобученной на данных русскоязычных твитов модели BERT</vt:lpstr>
      <vt:lpstr>Выводы</vt:lpstr>
      <vt:lpstr>Пример классификации произвольного текста</vt:lpstr>
      <vt:lpstr>Пример классификации произвольного текста, написанного человеком</vt:lpstr>
      <vt:lpstr>Переписываем текст с помощью LLM</vt:lpstr>
      <vt:lpstr>Пример классификации текста, переписанного LLM</vt:lpstr>
      <vt:lpstr>Пример классификации произвольного текста, написанного человеком</vt:lpstr>
      <vt:lpstr>Переписываем текст с помощью LLM</vt:lpstr>
      <vt:lpstr>Пример классификации текста, переписанного LLM</vt:lpstr>
      <vt:lpstr>Общие выводы</vt:lpstr>
      <vt:lpstr>Слайд 38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ОБРАЗОВАНИЯ И НАУКИ РОССИЙСКОЙ ФЕДЕРАЦИИ ПОЛИТЕХНИЧЕСКИЙ ИНСТИТУТ (ФИЛИАЛ)  ФЕДЕРАЛЬНОГО ГОСУДАРСТВЕННОГО БЮДЖЕТНОГО  ОБРАЗОВАТЕЛЬНОГО УЧРЕЖДЕНИЯ ВЫСШЕГО ОБРАЗОВАНИЯ «ДОНСКОЙ ГОСУДАРСТВЕННЫЙ ТЕХНИЧЕСКИЙ УНИВЕРСИТЕТ»  В Г. ТАГАНРОГЕ РОСТОВСКОЙ ОБЛАСТИ ПИ (филиал) ДГТУ в г. Таганроге</dc:title>
  <dc:creator>Студент</dc:creator>
  <cp:lastModifiedBy>Lenovo</cp:lastModifiedBy>
  <cp:revision>82</cp:revision>
  <dcterms:created xsi:type="dcterms:W3CDTF">2022-04-14T09:54:55Z</dcterms:created>
  <dcterms:modified xsi:type="dcterms:W3CDTF">2024-09-16T14:45:31Z</dcterms:modified>
</cp:coreProperties>
</file>